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30E607-874D-4325-AA4A-7EE5703CA4D9}">
  <a:tblStyle styleId="{CC30E607-874D-4325-AA4A-7EE5703CA4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5012320/"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b48dde38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b48dde38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Pillavate is a device we developed</a:t>
            </a:r>
            <a:r>
              <a:rPr lang="en"/>
              <a:t> for patients having congestive heart failure. </a:t>
            </a:r>
            <a:r>
              <a:rPr lang="en">
                <a:solidFill>
                  <a:schemeClr val="dk1"/>
                </a:solidFill>
              </a:rPr>
              <a:t>Congestive Heart Failure, otherwise known as CHF, is a chronic and progressive</a:t>
            </a:r>
            <a:endParaRPr>
              <a:solidFill>
                <a:schemeClr val="dk1"/>
              </a:solidFill>
            </a:endParaRPr>
          </a:p>
          <a:p>
            <a:pPr indent="0" lvl="0" marL="0" rtl="0" algn="l">
              <a:lnSpc>
                <a:spcPct val="115000"/>
              </a:lnSpc>
              <a:spcBef>
                <a:spcPts val="0"/>
              </a:spcBef>
              <a:spcAft>
                <a:spcPts val="0"/>
              </a:spcAft>
              <a:buNone/>
            </a:pPr>
            <a:r>
              <a:rPr lang="en">
                <a:solidFill>
                  <a:schemeClr val="dk1"/>
                </a:solidFill>
              </a:rPr>
              <a:t>condition that affects the patient’s heart muscle pumping powers. It is the fluid buildup around the </a:t>
            </a:r>
            <a:r>
              <a:rPr lang="en">
                <a:solidFill>
                  <a:schemeClr val="dk1"/>
                </a:solidFill>
                <a:highlight>
                  <a:srgbClr val="FFFFFF"/>
                </a:highlight>
              </a:rPr>
              <a:t>heart which causes it to pump inefficiently from the weakened heart muscle or muscles,ultimately not being able to provide the correct needs for the body</a:t>
            </a:r>
            <a:r>
              <a:rPr lang="en">
                <a:solidFill>
                  <a:schemeClr val="dk1"/>
                </a:solidFill>
              </a:rPr>
              <a:t>. </a:t>
            </a:r>
            <a:r>
              <a:rPr lang="en">
                <a:solidFill>
                  <a:srgbClr val="212529"/>
                </a:solidFill>
                <a:highlight>
                  <a:srgbClr val="FFFFFF"/>
                </a:highlight>
                <a:latin typeface="Roboto"/>
                <a:ea typeface="Roboto"/>
                <a:cs typeface="Roboto"/>
                <a:sym typeface="Roboto"/>
              </a:rPr>
              <a:t>The symptoms of congestive heart failure include fatigue, chest pain, lack of appetite or nausea, and confusion or impaired thinking. In the case of more severe heart failure, these symptoms can continue even when the person is asleep.</a:t>
            </a:r>
            <a:r>
              <a:rPr lang="en"/>
              <a:t> I learned about this problem from my sister who is doing her MD and works closely with patients. She told me that the first question a doctor asks the patient having CHF is how many pillows they use to stack while sleeping. Although there are existing solutions for the problem, they are either too large to carry anywhere or have to be manually adjusted throughout the night, affecting the sleep of the person using it. So we decided to look into this problem and make something which can help the patients while being cost-efficient and portable.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48dde38a3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48dde38a3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use the </a:t>
            </a:r>
            <a:r>
              <a:rPr lang="en"/>
              <a:t>ELEGOO UNO R3 BOARD which is a widely used microcontroller. This board uses a 16U2 instead of the ATMega8U2 chip which provides faster transfer rates and more memory that would enable </a:t>
            </a:r>
            <a:r>
              <a:rPr lang="en"/>
              <a:t>efficient</a:t>
            </a:r>
            <a:r>
              <a:rPr lang="en"/>
              <a:t> processing. It is also compatible with Arduino IDE and is pre programmed with a bootloader that allows you to upload new code to it without the use of an external hardware programmer.</a:t>
            </a:r>
            <a:endParaRPr/>
          </a:p>
          <a:p>
            <a:pPr indent="0" lvl="0" marL="0" rtl="0" algn="l">
              <a:spcBef>
                <a:spcPts val="0"/>
              </a:spcBef>
              <a:spcAft>
                <a:spcPts val="0"/>
              </a:spcAft>
              <a:buNone/>
            </a:pPr>
            <a:r>
              <a:rPr lang="en"/>
              <a:t>We also have used a Dual-channel H-bridge motor driver where the working mode provides higher efficiency and low latency.</a:t>
            </a:r>
            <a:endParaRPr/>
          </a:p>
          <a:p>
            <a:pPr indent="0" lvl="0" marL="0" rtl="0" algn="l">
              <a:spcBef>
                <a:spcPts val="0"/>
              </a:spcBef>
              <a:spcAft>
                <a:spcPts val="0"/>
              </a:spcAft>
              <a:buNone/>
            </a:pPr>
            <a:r>
              <a:rPr lang="en"/>
              <a:t>The Linear actuator that we used has a Stroke length of (8"); Retracted length of (12.8") and an Extended Length of (20.8“). The Travel speed for the </a:t>
            </a:r>
            <a:r>
              <a:rPr lang="en"/>
              <a:t>stroke length </a:t>
            </a:r>
            <a:r>
              <a:rPr lang="en"/>
              <a:t>is 0.39 inches/sec which is quite pleasant for the user to use when sleeping as opposed to faster actuation which would startle the user.</a:t>
            </a:r>
            <a:endParaRPr/>
          </a:p>
          <a:p>
            <a:pPr indent="0" lvl="0" marL="0" rtl="0" algn="l">
              <a:spcBef>
                <a:spcPts val="0"/>
              </a:spcBef>
              <a:spcAft>
                <a:spcPts val="0"/>
              </a:spcAft>
              <a:buNone/>
            </a:pPr>
            <a:r>
              <a:rPr lang="en"/>
              <a:t>It is made of high quality aluminum alloy material, which is sturdy enough to withstand the torso of an individual and a High performance motor with Built-in high quality limit switch. The heart rate sensor can be applied to a wearable device for heart rate and blood oxygen collection, worn on fingers, ear lobes, wrists and other places.</a:t>
            </a:r>
            <a:endParaRPr/>
          </a:p>
          <a:p>
            <a:pPr indent="0" lvl="0" marL="0" rtl="0" algn="l">
              <a:spcBef>
                <a:spcPts val="0"/>
              </a:spcBef>
              <a:spcAft>
                <a:spcPts val="0"/>
              </a:spcAft>
              <a:buNone/>
            </a:pPr>
            <a:r>
              <a:rPr lang="en"/>
              <a:t>In the end, we were able to </a:t>
            </a:r>
            <a:r>
              <a:rPr lang="en"/>
              <a:t>stick to the budgetary constraints not compromising the intended vision for the project.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b48dde38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b48dde38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product can be worked upon for serving it’s </a:t>
            </a:r>
            <a:r>
              <a:rPr lang="en"/>
              <a:t>extended</a:t>
            </a:r>
            <a:r>
              <a:rPr lang="en"/>
              <a:t> </a:t>
            </a:r>
            <a:r>
              <a:rPr lang="en"/>
              <a:t>potential in the future that enables users to fully utilise the functionality and remotely access it to get the intended data for treatment purposes. This can be done by integrating an app in the smartphone or smartwatch which enhances data collection and usage across devices and makes up for a hasslefree experience with added functionality for manually operating through the device if the user intends to. The prototype can be interfaced with doctor’s devices through IOT for real time alerts which would help the doctor to keep track of the patients’ data when the values or parameters exceed the required threshold. On top of that, we could incorporate artificial intelligence to detect the average resting heart rate and snoring pattern of the patient to get more accurate sensing data and a more reliable operation of the elevation pattern. For future developments we could use voice activation or voice recognition for a more seamless experience of the product.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48dde38a3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48dde38a3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b48dde38a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b48dde38a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According to the Global Health Data Exchange registry, the current worldwide prevalence of CHF is 65 million cases. </a:t>
            </a:r>
            <a:r>
              <a:rPr lang="en" sz="1200">
                <a:solidFill>
                  <a:srgbClr val="202124"/>
                </a:solidFill>
                <a:highlight>
                  <a:schemeClr val="lt1"/>
                </a:highlight>
                <a:latin typeface="Roboto"/>
                <a:ea typeface="Roboto"/>
                <a:cs typeface="Roboto"/>
                <a:sym typeface="Roboto"/>
              </a:rPr>
              <a:t>This problem affects people of all ages, from children and young adults to the middle-aged and the elderly</a:t>
            </a:r>
            <a:r>
              <a:rPr lang="en" sz="1200">
                <a:solidFill>
                  <a:srgbClr val="202124"/>
                </a:solidFill>
                <a:highlight>
                  <a:schemeClr val="lt1"/>
                </a:highlight>
                <a:latin typeface="Roboto"/>
                <a:ea typeface="Roboto"/>
                <a:cs typeface="Roboto"/>
                <a:sym typeface="Roboto"/>
              </a:rPr>
              <a:t>. </a:t>
            </a:r>
            <a:r>
              <a:rPr lang="en" sz="1300">
                <a:solidFill>
                  <a:schemeClr val="dk1"/>
                </a:solidFill>
                <a:highlight>
                  <a:srgbClr val="FFFFFF"/>
                </a:highlight>
              </a:rPr>
              <a:t>More than 5 million people in the United States have congestive heart failure. It’s the most common diagnosis in hospitalized patients over age 65. One in nine deaths has heart failure as a contributing cause.</a:t>
            </a:r>
            <a:r>
              <a:rPr lang="en" sz="1200">
                <a:solidFill>
                  <a:srgbClr val="202124"/>
                </a:solidFill>
                <a:highlight>
                  <a:schemeClr val="lt1"/>
                </a:highlight>
                <a:latin typeface="Roboto"/>
                <a:ea typeface="Roboto"/>
                <a:cs typeface="Roboto"/>
                <a:sym typeface="Roboto"/>
              </a:rPr>
              <a:t>. As per projections, more than 8 million people could be suffering from congestive heart failure by 2030. Looking at the demographics we can conclude that the project that we are developing could be beneficial to a large group of people in current times and near future.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48dde38a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b48dde38a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two main products on the market that can be used to help people with orthopnea consist of adjustable bed frames and adjustable recliners. There are also some invasive products however these typically target with sleep apnea and not those with orthopnea. Both of the physical systems available effectively raise the head, neck, and shoulders of the patients and the patient can adjust the angle of the upper portions as needed to incline themselves. Additionally both systems offer a lot of comfort so patients are still able to fall asleep as they would on a normal bed or chair. However, both options are also very limiting. Adjustable beds and chairs cost hundreds of dollars. </a:t>
            </a:r>
            <a:r>
              <a:rPr lang="en">
                <a:solidFill>
                  <a:schemeClr val="dk1"/>
                </a:solidFill>
              </a:rPr>
              <a:t>Additionally, both choices really anchor the patient to one location as it takes quite a bit of effort to move a heavy bed frame or recliner. Finally both systems rely on manual adjustments meaning the patient has to wake up if they need more of an incline. </a:t>
            </a:r>
            <a:r>
              <a:rPr lang="en"/>
              <a:t>As a result of the cons many patients opt for stacking pillows which means picking a correct angle becomes a guessing game and patients have to readjust throughout the night. By making the angle a guessing game there are many risks as too low of an angle does not effectively open the patient’s airway, and according to the National Library of medicine too high of an angle can significantly increase the average and peak pressures of the cranial and cervical regions. Additionally pillows can compress or fall over during the night making them ineffective at supporting the head, neck and shoulders of the patient. </a:t>
            </a:r>
            <a:r>
              <a:rPr lang="en">
                <a:solidFill>
                  <a:schemeClr val="dk1"/>
                </a:solidFill>
              </a:rPr>
              <a:t>Our goal is to create a product that patients can transport from one place to another without too much difficulty that is able to adjust in angle based on the patient’s breathing patterns. We have also placed a lot of importance on what angles we use as this is critical in supporting our patients. </a:t>
            </a:r>
            <a:endParaRPr/>
          </a:p>
          <a:p>
            <a:pPr indent="0" lvl="0" marL="0" rtl="0" algn="l">
              <a:spcBef>
                <a:spcPts val="0"/>
              </a:spcBef>
              <a:spcAft>
                <a:spcPts val="0"/>
              </a:spcAft>
              <a:buNone/>
            </a:pPr>
            <a:r>
              <a:t/>
            </a:r>
            <a:endParaRPr sz="1500">
              <a:solidFill>
                <a:srgbClr val="212121"/>
              </a:solidFill>
              <a:highlight>
                <a:schemeClr val="lt1"/>
              </a:highlight>
              <a:latin typeface="Cambria"/>
              <a:ea typeface="Cambria"/>
              <a:cs typeface="Cambria"/>
              <a:sym typeface="Cambria"/>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sz="1500">
              <a:solidFill>
                <a:srgbClr val="212121"/>
              </a:solidFill>
              <a:highlight>
                <a:schemeClr val="lt1"/>
              </a:highlight>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 sz="1500" u="sng">
                <a:solidFill>
                  <a:schemeClr val="hlink"/>
                </a:solidFill>
                <a:highlight>
                  <a:schemeClr val="lt1"/>
                </a:highlight>
                <a:latin typeface="Cambria"/>
                <a:ea typeface="Cambria"/>
                <a:cs typeface="Cambria"/>
                <a:sym typeface="Cambria"/>
                <a:hlinkClick r:id="rId2"/>
              </a:rPr>
              <a:t>https://www.ncbi.nlm.nih.gov/pmc/articles/PMC5012320/</a:t>
            </a:r>
            <a:r>
              <a:rPr lang="en" sz="1500">
                <a:solidFill>
                  <a:srgbClr val="212121"/>
                </a:solidFill>
                <a:highlight>
                  <a:schemeClr val="lt1"/>
                </a:highlight>
                <a:latin typeface="Cambria"/>
                <a:ea typeface="Cambria"/>
                <a:cs typeface="Cambria"/>
                <a:sym typeface="Cambria"/>
              </a:rPr>
              <a:t> </a:t>
            </a:r>
            <a:endParaRPr sz="1500">
              <a:solidFill>
                <a:srgbClr val="212121"/>
              </a:solidFill>
              <a:highlight>
                <a:schemeClr val="lt1"/>
              </a:highlight>
              <a:latin typeface="Cambria"/>
              <a:ea typeface="Cambria"/>
              <a:cs typeface="Cambria"/>
              <a:sym typeface="Cambria"/>
            </a:endParaRPr>
          </a:p>
          <a:p>
            <a:pPr indent="0" lvl="0" marL="0" rtl="0" algn="l">
              <a:spcBef>
                <a:spcPts val="0"/>
              </a:spcBef>
              <a:spcAft>
                <a:spcPts val="0"/>
              </a:spcAft>
              <a:buNone/>
            </a:pPr>
            <a:r>
              <a:t/>
            </a:r>
            <a:endParaRPr sz="1500">
              <a:solidFill>
                <a:srgbClr val="212121"/>
              </a:solidFill>
              <a:highlight>
                <a:srgbClr val="FFFFFF"/>
              </a:highlight>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b48dde38a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b48dde38a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5000"/>
              </a:lnSpc>
              <a:spcBef>
                <a:spcPts val="900"/>
              </a:spcBef>
              <a:spcAft>
                <a:spcPts val="900"/>
              </a:spcAft>
              <a:buNone/>
            </a:pPr>
            <a:r>
              <a:rPr b="1" lang="en">
                <a:solidFill>
                  <a:srgbClr val="2D3B45"/>
                </a:solidFill>
                <a:highlight>
                  <a:schemeClr val="lt1"/>
                </a:highlight>
                <a:latin typeface="Lato"/>
                <a:ea typeface="Lato"/>
                <a:cs typeface="Lato"/>
                <a:sym typeface="Lato"/>
              </a:rPr>
              <a:t>We have narrowed down our  design requirements to five critical points that are essential to the functionality of  our product. The first is that our product has to meet  the angle requirements for the resting and raised head elevations. For patients with orthopnea this differs from someone without their condition as their  “resting head elevation” is already slightly raised.  Based on our research for the resting state this ranges from 15-30 degrees and for the raised state it is 40-55 degrees. Secondly, it is essential that our product does not make a lot of noise so that it does not disturb a patient in their sleep. Our goal is for the device to make approximately the same amount of noise as a common fan maxing out around 40-70 decibels.  In order to be available to all patients our goal is also to keep the cost lower than 200 dollars which is half of any of the products currently available. Finally in order to ensure that our system is transportable,  we have set the expectation that any of us should be able to transport and set up our system by ourselves.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b48dde38a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b48dde38a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based on our design requirements as well as the solutions that already exist our team developed our proposed design which we presented to you all during our midterm presentation. The most important </a:t>
            </a:r>
            <a:r>
              <a:rPr lang="en"/>
              <a:t>features</a:t>
            </a:r>
            <a:r>
              <a:rPr lang="en"/>
              <a:t> within this project for our purposes </a:t>
            </a:r>
            <a:r>
              <a:rPr lang="en">
                <a:solidFill>
                  <a:schemeClr val="dk1"/>
                </a:solidFill>
              </a:rPr>
              <a:t>were</a:t>
            </a:r>
            <a:r>
              <a:rPr lang="en">
                <a:solidFill>
                  <a:schemeClr val="dk1"/>
                </a:solidFill>
              </a:rPr>
              <a:t> the sensing and actuation as our additional hardware could be built around these two critical components. Our proposed solution essentially consisted of a system that can be placed under the patients head and shoulders that goes up and down when signaled by the sensor to do so. For our sensors we considered a couple of different option to detect the breathing patterns and heart rate of the user. We looked into a multitude of heart rate sensors, blood oxygen saturation sensors, a respiratory sensing strap as well as the option of just using a microphone to pick up on sound of snoring or wheezing from the patient. Due to the fact that we wanted to ensure that our system only used data from the user not from the outside environment we decided to use a pulse oximeter which the patient could wear as either a ring or around their wrists similarly to a smart watch. We were able to find data online for the typical trends for patients with congestive heart failure and so choosing this sensor also allowed us to simulate situations in which patients needed additional elevation since none of us have this condition. Now that we had settled on the type of sensor we had to also decide on how we were planning to actuate the pillow. We considered an inflatable pneumatic system as well as an electrical motor. However, we noted the pneumatic system would be too loud to meet our design requirements and for the electrical motor to work for out means we would need a high torque motor or high ratio gear box both of which would increase the complexity, weight, and cost of the system. Therefore, we selected a simple linear actuator since this option would effectively raise and lower the patient’s head. Additionally this option was one of the safest options since the linear actuators that we were looking at use relatively low voltages and speeds and already have a ton of safety features in place. Linear actuators were also perfect in ensuring that the patients head is kept at and raised to the critical angles we identified in our research as we are able to control the heights the actuator moves between.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48dde38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48dde38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brings us to </a:t>
            </a:r>
            <a:r>
              <a:rPr lang="en"/>
              <a:t>the</a:t>
            </a:r>
            <a:r>
              <a:rPr lang="en"/>
              <a:t> 3d model of our system which we designed to bring our visions to life. within the video of our cad drawing you can see how our system is able to move the patients head and shoulders up and down. After placing our actuator, we were able to </a:t>
            </a:r>
            <a:r>
              <a:rPr lang="en"/>
              <a:t>calculate the different heights needed in order to reach the angles specified in our design requirement.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b48dde38a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b48dde38a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begin the code by taking the Infra red and red light values from the sensor and select the required mode </a:t>
            </a:r>
            <a:endParaRPr/>
          </a:p>
          <a:p>
            <a:pPr indent="0" lvl="0" marL="0" rtl="0" algn="l">
              <a:spcBef>
                <a:spcPts val="0"/>
              </a:spcBef>
              <a:spcAft>
                <a:spcPts val="0"/>
              </a:spcAft>
              <a:buClr>
                <a:schemeClr val="dk1"/>
              </a:buClr>
              <a:buSzPts val="1100"/>
              <a:buFont typeface="Arial"/>
              <a:buNone/>
            </a:pPr>
            <a:r>
              <a:rPr lang="en"/>
              <a:t>There are 2 modes for this sensor. The first one is IR mode  where only IR led is lit up . This mode is sufficient for heart rate</a:t>
            </a:r>
            <a:endParaRPr/>
          </a:p>
          <a:p>
            <a:pPr indent="0" lvl="0" marL="0" rtl="0" algn="l">
              <a:spcBef>
                <a:spcPts val="0"/>
              </a:spcBef>
              <a:spcAft>
                <a:spcPts val="0"/>
              </a:spcAft>
              <a:buClr>
                <a:schemeClr val="dk1"/>
              </a:buClr>
              <a:buSzPts val="1100"/>
              <a:buFont typeface="Arial"/>
              <a:buNone/>
            </a:pPr>
            <a:r>
              <a:rPr lang="en"/>
              <a:t>.To measure both heart rate and SpO2 we need both IR and red light data i.e mode 2 </a:t>
            </a:r>
            <a:endParaRPr/>
          </a:p>
          <a:p>
            <a:pPr indent="0" lvl="0" marL="0" rtl="0" algn="l">
              <a:spcBef>
                <a:spcPts val="0"/>
              </a:spcBef>
              <a:spcAft>
                <a:spcPts val="0"/>
              </a:spcAft>
              <a:buClr>
                <a:schemeClr val="dk1"/>
              </a:buClr>
              <a:buSzPts val="1100"/>
              <a:buFont typeface="Arial"/>
              <a:buNone/>
            </a:pPr>
            <a:r>
              <a:rPr lang="en"/>
              <a:t>Then we take the IR and Red light values from the sensor </a:t>
            </a:r>
            <a:endParaRPr/>
          </a:p>
          <a:p>
            <a:pPr indent="0" lvl="0" marL="0" rtl="0" algn="l">
              <a:spcBef>
                <a:spcPts val="0"/>
              </a:spcBef>
              <a:spcAft>
                <a:spcPts val="0"/>
              </a:spcAft>
              <a:buClr>
                <a:schemeClr val="dk1"/>
              </a:buClr>
              <a:buSzPts val="1100"/>
              <a:buFont typeface="Arial"/>
              <a:buNone/>
            </a:pPr>
            <a:r>
              <a:rPr lang="en"/>
              <a:t>After getting the values we found that there is a dc offset of 50000 units.So, we passed this through a DC filter to get only the AC part.</a:t>
            </a:r>
            <a:endParaRPr/>
          </a:p>
          <a:p>
            <a:pPr indent="0" lvl="0" marL="0" rtl="0" algn="l">
              <a:spcBef>
                <a:spcPts val="0"/>
              </a:spcBef>
              <a:spcAft>
                <a:spcPts val="0"/>
              </a:spcAft>
              <a:buNone/>
            </a:pPr>
            <a:r>
              <a:rPr lang="en"/>
              <a:t>We found higher level harmonies in the IR values after passing through the DC filter so we used a low pass filter to smoothen out the signal.</a:t>
            </a:r>
            <a:endParaRPr/>
          </a:p>
          <a:p>
            <a:pPr indent="0" lvl="0" marL="0" rtl="0" algn="l">
              <a:spcBef>
                <a:spcPts val="0"/>
              </a:spcBef>
              <a:spcAft>
                <a:spcPts val="0"/>
              </a:spcAft>
              <a:buNone/>
            </a:pPr>
            <a:r>
              <a:rPr lang="en"/>
              <a:t>To measure heart rate we use the IR values and we calculate it taking the difference between the timestamps between the pulses using the formula shown on the screen </a:t>
            </a:r>
            <a:endParaRPr/>
          </a:p>
          <a:p>
            <a:pPr indent="0" lvl="0" marL="0" rtl="0" algn="l">
              <a:spcBef>
                <a:spcPts val="0"/>
              </a:spcBef>
              <a:spcAft>
                <a:spcPts val="0"/>
              </a:spcAft>
              <a:buNone/>
            </a:pPr>
            <a:r>
              <a:rPr lang="en"/>
              <a:t>To measure the blood oxygen level , we take the ratio of red light data to IR and calculate it based on the formula on the screen </a:t>
            </a:r>
            <a:endParaRPr/>
          </a:p>
          <a:p>
            <a:pPr indent="0" lvl="0" marL="0" rtl="0" algn="l">
              <a:spcBef>
                <a:spcPts val="0"/>
              </a:spcBef>
              <a:spcAft>
                <a:spcPts val="0"/>
              </a:spcAft>
              <a:buNone/>
            </a:pPr>
            <a:r>
              <a:rPr lang="en"/>
              <a:t>After getting the bpm and spo2 values we check for conditions required for the up and down movement of linear actuator . As the sensor is not accurate when compared to commercially available devices we sometimes get values which are either too high or too low to consider .In those cases we coded our linear actuator to ignore them by making our actuator stay still .The threshold for resting heart rate and blood oxygen level  according to a cardiologist is 50-60 bpm and 88-93 SpO2 percent . To make the testing easier we took the threshold values as 55-70 bpm after rounds of asking the participant to hold </a:t>
            </a:r>
            <a:r>
              <a:rPr lang="en"/>
              <a:t>their</a:t>
            </a:r>
            <a:r>
              <a:rPr lang="en"/>
              <a:t> breath and release it for testing . As the heart rate increases from 70-100 ,the linear actuator rises continuously  for 8 seconds i.e 80mm . After rising ,it checks if the heart rate lowered to optimal level .If yes, the linear actuator goes down and repeats the process again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48dde38a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48dde38a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right you can see our final prototype design. It is made of the components Eva talked about, with a base of plywood, a linear actuator powered by an external DC power supply, biometric sensors, and some additional aesthetic and comfort features.</a:t>
            </a:r>
            <a:endParaRPr/>
          </a:p>
          <a:p>
            <a:pPr indent="0" lvl="0" marL="0" rtl="0" algn="l">
              <a:spcBef>
                <a:spcPts val="0"/>
              </a:spcBef>
              <a:spcAft>
                <a:spcPts val="0"/>
              </a:spcAft>
              <a:buNone/>
            </a:pPr>
            <a:r>
              <a:rPr lang="en"/>
              <a:t>We have used the most quality materials to create a luxury design that is both affordable and safe while looking great in any bedroom. </a:t>
            </a:r>
            <a:endParaRPr/>
          </a:p>
          <a:p>
            <a:pPr indent="0" lvl="0" marL="0" rtl="0" algn="l">
              <a:spcBef>
                <a:spcPts val="0"/>
              </a:spcBef>
              <a:spcAft>
                <a:spcPts val="0"/>
              </a:spcAft>
              <a:buNone/>
            </a:pPr>
            <a:r>
              <a:rPr lang="en"/>
              <a:t>One of our early users was very satisfied with our design, calling it “Surprisingly Comfortable”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b48dde38a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b48dde38a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On the left you can see the output from the Arduino Serial Monitor. I highlighted the important part in orange because it was hard to see. This increase in heartrate is beyond the threshold value we defined and results in the actuation of our system.</a:t>
            </a:r>
            <a:endParaRPr/>
          </a:p>
          <a:p>
            <a:pPr indent="0" lvl="0" marL="0" rtl="0" algn="l">
              <a:spcBef>
                <a:spcPts val="0"/>
              </a:spcBef>
              <a:spcAft>
                <a:spcPts val="0"/>
              </a:spcAft>
              <a:buNone/>
            </a:pPr>
            <a:r>
              <a:rPr lang="en"/>
              <a:t>The video in the top right showcases Eva holding her breath, so as she gasps, her heartrate increases, and the pillow rises. As her heartrate decreases to a normal resting heartrate, the </a:t>
            </a:r>
            <a:r>
              <a:rPr lang="en"/>
              <a:t>pillow can return her to a normal sleeping angle.</a:t>
            </a:r>
            <a:endParaRPr/>
          </a:p>
          <a:p>
            <a:pPr indent="0" lvl="0" marL="0" rtl="0" algn="l">
              <a:spcBef>
                <a:spcPts val="0"/>
              </a:spcBef>
              <a:spcAft>
                <a:spcPts val="0"/>
              </a:spcAft>
              <a:buNone/>
            </a:pPr>
            <a:r>
              <a:rPr lang="en"/>
              <a:t>None of us have this condition, but we can feed in an example dataset that would be consistent with samples from patients with congestive heart failure into our system. This is the bottom right video (of me). , so for the video with me in it in the bottom… blah blah</a:t>
            </a:r>
            <a:endParaRPr/>
          </a:p>
          <a:p>
            <a:pPr indent="0" lvl="0" marL="0" rtl="0" algn="l">
              <a:spcBef>
                <a:spcPts val="0"/>
              </a:spcBef>
              <a:spcAft>
                <a:spcPts val="0"/>
              </a:spcAft>
              <a:buNone/>
            </a:pPr>
            <a:r>
              <a:rPr lang="en"/>
              <a:t>The video with Eva worked by her holding her breath. Blah blah blah.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nursinganswers.net/essays/research-paper-congestive-heart-failure.php" TargetMode="External"/><Relationship Id="rId4" Type="http://schemas.openxmlformats.org/officeDocument/2006/relationships/hyperlink" Target="https://www.coursehero.com/file/57709920/Congestive-Heart-Failure-Research-Paperdocx/" TargetMode="External"/><Relationship Id="rId11" Type="http://schemas.openxmlformats.org/officeDocument/2006/relationships/hyperlink" Target="https://hackaday.com/2017/03/11/pulse-oximeter-is-a-lot-of-work/" TargetMode="External"/><Relationship Id="rId10" Type="http://schemas.openxmlformats.org/officeDocument/2006/relationships/hyperlink" Target="https://www.wayfair.com/Ebern-Designs--Sykora-26.8-Wide-Faux-Leather-Manual-Club-Recliner-X116370897-L804-K~W005269786.html?refid=GX610586590718-W005269786_1712294436&amp;device=c&amp;ptid=1279080033334&amp;network=g&amp;targetid=pla-1279080033334&amp;channel=GooglePLA&amp;ireid=101679477&amp;fdid=1817&amp;PiID%5B%5D=1712294436&amp;campaignid=17756479337&amp;gclid=CjwKCAjwh4ObBhAzEiwAHzZYU1VIMduROUmaXtsSMd4TXAjVw1sM7tfsSfg3KzSw-Ph4PaT_IoHYFBoC2YYQAvD_BwE" TargetMode="External"/><Relationship Id="rId9" Type="http://schemas.openxmlformats.org/officeDocument/2006/relationships/hyperlink" Target="https://www.nectarsleep.com/adjustable-bed-frame/full?utm_source=google&amp;utm_medium=cpc&amp;utm_campaign=p_1816948942_70158691835_345031024724&amp;utm_content=cpc_generic&amp;gclid=CjwKCAjwh4ObBhAzEiwAHzZYUw_AeCYt5LSi72VfaLvqrOMEsg7cGq6_RvihiyW5yTRFZbR9HN6GxxoCjAkQAvD_BwE" TargetMode="External"/><Relationship Id="rId5" Type="http://schemas.openxmlformats.org/officeDocument/2006/relationships/hyperlink" Target="https://www.hopkinsmedicine.org/health/conditions-and-diseases/congestive-heart-failure-prevention-treatment-and-research" TargetMode="External"/><Relationship Id="rId6" Type="http://schemas.openxmlformats.org/officeDocument/2006/relationships/hyperlink" Target="https://www.ncbi.nlm.nih.gov/books/NBK430873/" TargetMode="External"/><Relationship Id="rId7" Type="http://schemas.openxmlformats.org/officeDocument/2006/relationships/hyperlink" Target="https://www.webmd.com/heart-disease/guide-heart-failure" TargetMode="External"/><Relationship Id="rId8" Type="http://schemas.openxmlformats.org/officeDocument/2006/relationships/hyperlink" Target="https://www.researchgate.net/figure/Comparison-of-congestive-heart-failure-annual-incidence-per-decade-between-men-and-women_fig5_25633436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nectarsleep.com/adjustable-bed-frame/full?utm_source=google&amp;utm_medium=cpc&amp;utm_campaign=p_1816948942_70158691835_345031024724&amp;utm_content=cpc_generic&amp;gclid=CjwKCAjwh4ObBhAzEiwAHzZYUw_AeCYt5LSi72VfaLvqrOMEsg7cGq6_RvihiyW5yTRFZbR9HN6GxxoCjAkQAvD_BwE" TargetMode="External"/><Relationship Id="rId4" Type="http://schemas.openxmlformats.org/officeDocument/2006/relationships/image" Target="../media/image10.png"/><Relationship Id="rId5" Type="http://schemas.openxmlformats.org/officeDocument/2006/relationships/hyperlink" Target="https://www.wayfair.com/Ebern-Designs--Sykora-26.8-Wide-Faux-Leather-Manual-Club-Recliner-X116370897-L804-K~W005269786.html?refid=GX610586590718-W005269786_1712294436&amp;device=c&amp;ptid=1279080033334&amp;network=g&amp;targetid=pla-1279080033334&amp;channel=GooglePLA&amp;ireid=101679477&amp;fdid=1817&amp;PiID%5B%5D=1712294436&amp;campaignid=17756479337&amp;gclid=CjwKCAjwh4ObBhAzEiwAHzZYU1VIMduROUmaXtsSMd4TXAjVw1sM7tfsSfg3KzSw-Ph4PaT_IoHYFBoC2YYQAvD_BwE" TargetMode="External"/><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jpg"/><Relationship Id="rId5" Type="http://schemas.openxmlformats.org/officeDocument/2006/relationships/image" Target="../media/image13.jp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hyperlink" Target="http://drive.google.com/file/d/1r1JXTnJVoB5vJya38Rvu6NQ0R7hAXubp/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gif"/><Relationship Id="rId4" Type="http://schemas.openxmlformats.org/officeDocument/2006/relationships/image" Target="../media/image20.gif"/><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 </a:t>
            </a:r>
            <a:endParaRPr/>
          </a:p>
        </p:txBody>
      </p:sp>
      <p:sp>
        <p:nvSpPr>
          <p:cNvPr id="55" name="Google Shape;55;p13"/>
          <p:cNvSpPr txBox="1"/>
          <p:nvPr/>
        </p:nvSpPr>
        <p:spPr>
          <a:xfrm>
            <a:off x="273300" y="1017725"/>
            <a:ext cx="4227300" cy="2724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sz="1300">
                <a:solidFill>
                  <a:schemeClr val="dk1"/>
                </a:solidFill>
                <a:highlight>
                  <a:srgbClr val="FFFFFF"/>
                </a:highlight>
              </a:rPr>
              <a:t>Congestive heart failure (also called heart failure) is a serious condition in which the heart doesn’t pump blood as efficiently as it should. </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317500" lvl="0" marL="457200" rtl="0" algn="l">
              <a:spcBef>
                <a:spcPts val="0"/>
              </a:spcBef>
              <a:spcAft>
                <a:spcPts val="0"/>
              </a:spcAft>
              <a:buSzPts val="1400"/>
              <a:buChar char="●"/>
            </a:pPr>
            <a:r>
              <a:rPr lang="en"/>
              <a:t>Patients have difficulty breathing (orthopnea) while sleeping and need to keep head elevated.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Existing solutions are automatic rising bed or chairs or simply stacking 3-4 pillows, neither of which are portable.</a:t>
            </a:r>
            <a:endParaRPr/>
          </a:p>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4500600" y="905250"/>
            <a:ext cx="4338599" cy="34988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Bill of Materials</a:t>
            </a:r>
            <a:endParaRPr/>
          </a:p>
        </p:txBody>
      </p:sp>
      <p:graphicFrame>
        <p:nvGraphicFramePr>
          <p:cNvPr id="139" name="Google Shape;139;p22"/>
          <p:cNvGraphicFramePr/>
          <p:nvPr/>
        </p:nvGraphicFramePr>
        <p:xfrm>
          <a:off x="845325" y="1185013"/>
          <a:ext cx="3000000" cy="3000000"/>
        </p:xfrm>
        <a:graphic>
          <a:graphicData uri="http://schemas.openxmlformats.org/drawingml/2006/table">
            <a:tbl>
              <a:tblPr>
                <a:noFill/>
                <a:tableStyleId>{CC30E607-874D-4325-AA4A-7EE5703CA4D9}</a:tableStyleId>
              </a:tblPr>
              <a:tblGrid>
                <a:gridCol w="3141675"/>
                <a:gridCol w="1684325"/>
                <a:gridCol w="2413000"/>
              </a:tblGrid>
              <a:tr h="381000">
                <a:tc>
                  <a:txBody>
                    <a:bodyPr/>
                    <a:lstStyle/>
                    <a:p>
                      <a:pPr indent="0" lvl="0" marL="0" rtl="0" algn="l">
                        <a:spcBef>
                          <a:spcPts val="0"/>
                        </a:spcBef>
                        <a:spcAft>
                          <a:spcPts val="0"/>
                        </a:spcAft>
                        <a:buNone/>
                      </a:pPr>
                      <a:r>
                        <a:rPr b="1" lang="en"/>
                        <a:t>Component</a:t>
                      </a:r>
                      <a:endParaRPr b="1"/>
                    </a:p>
                  </a:txBody>
                  <a:tcPr marT="91425" marB="91425" marR="91425" marL="91425"/>
                </a:tc>
                <a:tc>
                  <a:txBody>
                    <a:bodyPr/>
                    <a:lstStyle/>
                    <a:p>
                      <a:pPr indent="0" lvl="0" marL="0" rtl="0" algn="l">
                        <a:spcBef>
                          <a:spcPts val="0"/>
                        </a:spcBef>
                        <a:spcAft>
                          <a:spcPts val="0"/>
                        </a:spcAft>
                        <a:buNone/>
                      </a:pPr>
                      <a:r>
                        <a:rPr b="1" lang="en"/>
                        <a:t>Quantity</a:t>
                      </a:r>
                      <a:endParaRPr b="1"/>
                    </a:p>
                  </a:txBody>
                  <a:tcPr marT="91425" marB="91425" marR="91425" marL="91425"/>
                </a:tc>
                <a:tc>
                  <a:txBody>
                    <a:bodyPr/>
                    <a:lstStyle/>
                    <a:p>
                      <a:pPr indent="0" lvl="0" marL="0" rtl="0" algn="l">
                        <a:spcBef>
                          <a:spcPts val="0"/>
                        </a:spcBef>
                        <a:spcAft>
                          <a:spcPts val="0"/>
                        </a:spcAft>
                        <a:buNone/>
                      </a:pPr>
                      <a:r>
                        <a:rPr b="1" lang="en"/>
                        <a:t>Cost</a:t>
                      </a:r>
                      <a:endParaRPr b="1"/>
                    </a:p>
                  </a:txBody>
                  <a:tcPr marT="91425" marB="91425" marR="91425" marL="91425"/>
                </a:tc>
              </a:tr>
              <a:tr h="381000">
                <a:tc>
                  <a:txBody>
                    <a:bodyPr/>
                    <a:lstStyle/>
                    <a:p>
                      <a:pPr indent="0" lvl="0" marL="0" rtl="0" algn="l">
                        <a:spcBef>
                          <a:spcPts val="0"/>
                        </a:spcBef>
                        <a:spcAft>
                          <a:spcPts val="0"/>
                        </a:spcAft>
                        <a:buNone/>
                      </a:pPr>
                      <a:r>
                        <a:rPr lang="en"/>
                        <a:t>Elegoo Arduino Uno</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17.99</a:t>
                      </a:r>
                      <a:endParaRPr/>
                    </a:p>
                  </a:txBody>
                  <a:tcPr marT="91425" marB="91425" marR="91425" marL="91425"/>
                </a:tc>
              </a:tr>
              <a:tr h="381000">
                <a:tc>
                  <a:txBody>
                    <a:bodyPr/>
                    <a:lstStyle/>
                    <a:p>
                      <a:pPr indent="0" lvl="0" marL="0" rtl="0" algn="l">
                        <a:spcBef>
                          <a:spcPts val="0"/>
                        </a:spcBef>
                        <a:spcAft>
                          <a:spcPts val="0"/>
                        </a:spcAft>
                        <a:buNone/>
                      </a:pPr>
                      <a:r>
                        <a:rPr lang="en"/>
                        <a:t>Motor controller Driver</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11.49</a:t>
                      </a:r>
                      <a:endParaRPr/>
                    </a:p>
                  </a:txBody>
                  <a:tcPr marT="91425" marB="91425" marR="91425" marL="91425"/>
                </a:tc>
              </a:tr>
              <a:tr h="381000">
                <a:tc>
                  <a:txBody>
                    <a:bodyPr/>
                    <a:lstStyle/>
                    <a:p>
                      <a:pPr indent="0" lvl="0" marL="0" rtl="0" algn="l">
                        <a:spcBef>
                          <a:spcPts val="0"/>
                        </a:spcBef>
                        <a:spcAft>
                          <a:spcPts val="0"/>
                        </a:spcAft>
                        <a:buNone/>
                      </a:pPr>
                      <a:r>
                        <a:rPr lang="en"/>
                        <a:t>Linear actuator(12V DC)</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33.95</a:t>
                      </a:r>
                      <a:endParaRPr/>
                    </a:p>
                  </a:txBody>
                  <a:tcPr marT="91425" marB="91425" marR="91425" marL="91425"/>
                </a:tc>
              </a:tr>
              <a:tr h="381000">
                <a:tc>
                  <a:txBody>
                    <a:bodyPr/>
                    <a:lstStyle/>
                    <a:p>
                      <a:pPr indent="0" lvl="0" marL="0" rtl="0" algn="l">
                        <a:spcBef>
                          <a:spcPts val="0"/>
                        </a:spcBef>
                        <a:spcAft>
                          <a:spcPts val="0"/>
                        </a:spcAft>
                        <a:buNone/>
                      </a:pPr>
                      <a:r>
                        <a:rPr lang="en"/>
                        <a:t>Heart rate sensor breakout board</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6.99</a:t>
                      </a:r>
                      <a:endParaRPr/>
                    </a:p>
                  </a:txBody>
                  <a:tcPr marT="91425" marB="91425" marR="91425" marL="91425"/>
                </a:tc>
              </a:tr>
              <a:tr h="381000">
                <a:tc>
                  <a:txBody>
                    <a:bodyPr/>
                    <a:lstStyle/>
                    <a:p>
                      <a:pPr indent="0" lvl="0" marL="0" rtl="0" algn="l">
                        <a:spcBef>
                          <a:spcPts val="0"/>
                        </a:spcBef>
                        <a:spcAft>
                          <a:spcPts val="0"/>
                        </a:spcAft>
                        <a:buNone/>
                      </a:pPr>
                      <a:r>
                        <a:rPr lang="en"/>
                        <a:t>Heart rate sensor module</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12.99</a:t>
                      </a:r>
                      <a:endParaRPr/>
                    </a:p>
                  </a:txBody>
                  <a:tcPr marT="91425" marB="91425" marR="91425" marL="91425"/>
                </a:tc>
              </a:tr>
              <a:tr h="381000">
                <a:tc>
                  <a:txBody>
                    <a:bodyPr/>
                    <a:lstStyle/>
                    <a:p>
                      <a:pPr indent="0" lvl="0" marL="0" rtl="0" algn="l">
                        <a:spcBef>
                          <a:spcPts val="0"/>
                        </a:spcBef>
                        <a:spcAft>
                          <a:spcPts val="0"/>
                        </a:spcAft>
                        <a:buNone/>
                      </a:pPr>
                      <a:r>
                        <a:rPr lang="en"/>
                        <a:t>Hinges</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6.67</a:t>
                      </a:r>
                      <a:endParaRPr/>
                    </a:p>
                  </a:txBody>
                  <a:tcPr marT="91425" marB="91425" marR="91425" marL="91425"/>
                </a:tc>
              </a:tr>
              <a:tr h="381000">
                <a:tc>
                  <a:txBody>
                    <a:bodyPr/>
                    <a:lstStyle/>
                    <a:p>
                      <a:pPr indent="0" lvl="0" marL="0" rtl="0" algn="l">
                        <a:spcBef>
                          <a:spcPts val="0"/>
                        </a:spcBef>
                        <a:spcAft>
                          <a:spcPts val="0"/>
                        </a:spcAft>
                        <a:buNone/>
                      </a:pPr>
                      <a:r>
                        <a:rPr lang="en"/>
                        <a:t>Plywood</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28.50</a:t>
                      </a:r>
                      <a:endParaRPr/>
                    </a:p>
                  </a:txBody>
                  <a:tcPr marT="91425" marB="91425" marR="91425" marL="91425"/>
                </a:tc>
              </a:tr>
              <a:tr h="381000">
                <a:tc>
                  <a:txBody>
                    <a:bodyPr/>
                    <a:lstStyle/>
                    <a:p>
                      <a:pPr indent="0" lvl="0" marL="0" rtl="0" algn="l">
                        <a:spcBef>
                          <a:spcPts val="0"/>
                        </a:spcBef>
                        <a:spcAft>
                          <a:spcPts val="0"/>
                        </a:spcAft>
                        <a:buNone/>
                      </a:pPr>
                      <a:r>
                        <a:rPr b="1" lang="en"/>
                        <a:t>Total</a:t>
                      </a:r>
                      <a:endParaRPr b="1"/>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118.58</a:t>
                      </a:r>
                      <a:endParaRPr b="1"/>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145" name="Google Shape;145;p23"/>
          <p:cNvSpPr txBox="1"/>
          <p:nvPr>
            <p:ph idx="1" type="body"/>
          </p:nvPr>
        </p:nvSpPr>
        <p:spPr>
          <a:xfrm>
            <a:off x="311700" y="1152475"/>
            <a:ext cx="4478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Capable of integrating with smartphone, smartwatch, etc.</a:t>
            </a:r>
            <a:endParaRPr/>
          </a:p>
          <a:p>
            <a:pPr indent="-342900" lvl="0" marL="457200" rtl="0" algn="l">
              <a:spcBef>
                <a:spcPts val="0"/>
              </a:spcBef>
              <a:spcAft>
                <a:spcPts val="0"/>
              </a:spcAft>
              <a:buSzPts val="1800"/>
              <a:buChar char="●"/>
            </a:pPr>
            <a:r>
              <a:rPr lang="en"/>
              <a:t>Can be interfaced to doctor’s devices </a:t>
            </a:r>
            <a:r>
              <a:rPr lang="en"/>
              <a:t>for real time alerts through IOT</a:t>
            </a:r>
            <a:r>
              <a:rPr lang="en"/>
              <a:t>.</a:t>
            </a:r>
            <a:endParaRPr/>
          </a:p>
          <a:p>
            <a:pPr indent="-342900" lvl="0" marL="457200" rtl="0" algn="l">
              <a:spcBef>
                <a:spcPts val="0"/>
              </a:spcBef>
              <a:spcAft>
                <a:spcPts val="0"/>
              </a:spcAft>
              <a:buSzPts val="1800"/>
              <a:buChar char="●"/>
            </a:pPr>
            <a:r>
              <a:rPr lang="en"/>
              <a:t>Incorporation of Artificial Intelligence </a:t>
            </a:r>
            <a:endParaRPr/>
          </a:p>
        </p:txBody>
      </p:sp>
      <p:pic>
        <p:nvPicPr>
          <p:cNvPr id="146" name="Google Shape;146;p23"/>
          <p:cNvPicPr preferRelativeResize="0"/>
          <p:nvPr/>
        </p:nvPicPr>
        <p:blipFill>
          <a:blip r:embed="rId3">
            <a:alphaModFix/>
          </a:blip>
          <a:stretch>
            <a:fillRect/>
          </a:stretch>
        </p:blipFill>
        <p:spPr>
          <a:xfrm>
            <a:off x="4943725" y="637900"/>
            <a:ext cx="3588550" cy="2390875"/>
          </a:xfrm>
          <a:prstGeom prst="rect">
            <a:avLst/>
          </a:prstGeom>
          <a:noFill/>
          <a:ln>
            <a:noFill/>
          </a:ln>
        </p:spPr>
      </p:pic>
      <p:pic>
        <p:nvPicPr>
          <p:cNvPr id="147" name="Google Shape;147;p23"/>
          <p:cNvPicPr preferRelativeResize="0"/>
          <p:nvPr/>
        </p:nvPicPr>
        <p:blipFill>
          <a:blip r:embed="rId4">
            <a:alphaModFix/>
          </a:blip>
          <a:stretch>
            <a:fillRect/>
          </a:stretch>
        </p:blipFill>
        <p:spPr>
          <a:xfrm>
            <a:off x="4943725" y="3178800"/>
            <a:ext cx="3588550" cy="1893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53" name="Google Shape;15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u="sng">
                <a:solidFill>
                  <a:schemeClr val="hlink"/>
                </a:solidFill>
                <a:hlinkClick r:id="rId3"/>
              </a:rPr>
              <a:t>Research Paper: Congestive Heart Failure (nursinganswers.net)</a:t>
            </a:r>
            <a:endParaRPr sz="1200"/>
          </a:p>
          <a:p>
            <a:pPr indent="-304800" lvl="0" marL="457200" rtl="0" algn="l">
              <a:spcBef>
                <a:spcPts val="0"/>
              </a:spcBef>
              <a:spcAft>
                <a:spcPts val="0"/>
              </a:spcAft>
              <a:buSzPts val="1200"/>
              <a:buChar char="●"/>
            </a:pPr>
            <a:r>
              <a:rPr lang="en" sz="1200" u="sng">
                <a:solidFill>
                  <a:schemeClr val="hlink"/>
                </a:solidFill>
                <a:hlinkClick r:id="rId4"/>
              </a:rPr>
              <a:t>Congestive Heart Failure Research Paper.docx - Congestive Heart Failure (CHF) 1 Congestive Heart Failure (CHF) HIT 160: | Course Hero</a:t>
            </a:r>
            <a:endParaRPr sz="1200"/>
          </a:p>
          <a:p>
            <a:pPr indent="-304800" lvl="0" marL="457200" rtl="0" algn="l">
              <a:spcBef>
                <a:spcPts val="0"/>
              </a:spcBef>
              <a:spcAft>
                <a:spcPts val="0"/>
              </a:spcAft>
              <a:buSzPts val="1200"/>
              <a:buChar char="●"/>
            </a:pPr>
            <a:r>
              <a:rPr lang="en" sz="1200" u="sng">
                <a:solidFill>
                  <a:schemeClr val="hlink"/>
                </a:solidFill>
                <a:hlinkClick r:id="rId5"/>
              </a:rPr>
              <a:t>Congestive Heart Failure: Prevention, Treatment and Research | Johns Hopkins Medicine</a:t>
            </a:r>
            <a:endParaRPr sz="1200"/>
          </a:p>
          <a:p>
            <a:pPr indent="-304800" lvl="0" marL="457200" rtl="0" algn="l">
              <a:spcBef>
                <a:spcPts val="0"/>
              </a:spcBef>
              <a:spcAft>
                <a:spcPts val="0"/>
              </a:spcAft>
              <a:buSzPts val="1200"/>
              <a:buChar char="●"/>
            </a:pPr>
            <a:r>
              <a:rPr lang="en" sz="1200" u="sng">
                <a:solidFill>
                  <a:schemeClr val="hlink"/>
                </a:solidFill>
                <a:hlinkClick r:id="rId6"/>
              </a:rPr>
              <a:t>Congestive Heart Failure - StatPearls - NCBI Bookshelf (nih.gov)</a:t>
            </a:r>
            <a:endParaRPr sz="1200"/>
          </a:p>
          <a:p>
            <a:pPr indent="-304800" lvl="0" marL="457200" rtl="0" algn="l">
              <a:spcBef>
                <a:spcPts val="0"/>
              </a:spcBef>
              <a:spcAft>
                <a:spcPts val="0"/>
              </a:spcAft>
              <a:buSzPts val="1200"/>
              <a:buChar char="●"/>
            </a:pPr>
            <a:r>
              <a:rPr lang="en" sz="1200" u="sng">
                <a:solidFill>
                  <a:schemeClr val="hlink"/>
                </a:solidFill>
                <a:hlinkClick r:id="rId7"/>
              </a:rPr>
              <a:t>Congestive Heart Failure: Symptoms, Causes, Treatment, Types, Stages (webmd.com)</a:t>
            </a:r>
            <a:endParaRPr sz="1200"/>
          </a:p>
          <a:p>
            <a:pPr indent="-304800" lvl="0" marL="457200" rtl="0" algn="l">
              <a:spcBef>
                <a:spcPts val="0"/>
              </a:spcBef>
              <a:spcAft>
                <a:spcPts val="0"/>
              </a:spcAft>
              <a:buSzPts val="1200"/>
              <a:buChar char="●"/>
            </a:pPr>
            <a:r>
              <a:rPr lang="en" sz="1200" u="sng">
                <a:solidFill>
                  <a:schemeClr val="hlink"/>
                </a:solidFill>
                <a:hlinkClick r:id="rId8"/>
              </a:rPr>
              <a:t>Comparison of congestive heart failure annual incidence per decade... | Download Scientific Diagram (researchgate.net)</a:t>
            </a:r>
            <a:endParaRPr sz="1200"/>
          </a:p>
          <a:p>
            <a:pPr indent="-304800" lvl="0" marL="457200" rtl="0" algn="l">
              <a:spcBef>
                <a:spcPts val="0"/>
              </a:spcBef>
              <a:spcAft>
                <a:spcPts val="0"/>
              </a:spcAft>
              <a:buSzPts val="1200"/>
              <a:buChar char="●"/>
            </a:pPr>
            <a:r>
              <a:rPr lang="en" sz="1200" u="sng">
                <a:solidFill>
                  <a:schemeClr val="hlink"/>
                </a:solidFill>
                <a:hlinkClick r:id="rId9"/>
              </a:rPr>
              <a:t>Nectar Adjustable Bed frame | 50-Nights Trial | 3 Yr Warranty (nectarsleep.com)</a:t>
            </a:r>
            <a:endParaRPr sz="1200"/>
          </a:p>
          <a:p>
            <a:pPr indent="-304800" lvl="0" marL="457200" rtl="0" algn="l">
              <a:spcBef>
                <a:spcPts val="0"/>
              </a:spcBef>
              <a:spcAft>
                <a:spcPts val="0"/>
              </a:spcAft>
              <a:buSzPts val="1200"/>
              <a:buChar char="●"/>
            </a:pPr>
            <a:r>
              <a:rPr lang="en" sz="1200" u="sng">
                <a:solidFill>
                  <a:schemeClr val="hlink"/>
                </a:solidFill>
                <a:hlinkClick r:id="rId10"/>
              </a:rPr>
              <a:t>Ebern Designs Sykora 26.8" Wide Faux Leather Manual Club Recliner | Wayfair</a:t>
            </a:r>
            <a:endParaRPr sz="1200"/>
          </a:p>
          <a:p>
            <a:pPr indent="-304800" lvl="0" marL="457200" rtl="0" algn="l">
              <a:spcBef>
                <a:spcPts val="0"/>
              </a:spcBef>
              <a:spcAft>
                <a:spcPts val="0"/>
              </a:spcAft>
              <a:buSzPts val="1200"/>
              <a:buChar char="●"/>
            </a:pPr>
            <a:r>
              <a:rPr lang="en" sz="1200" u="sng">
                <a:solidFill>
                  <a:schemeClr val="hlink"/>
                </a:solidFill>
                <a:hlinkClick r:id="rId11"/>
              </a:rPr>
              <a:t>https://hackaday.com/2017/03/11/pulse-oximeter-is-a-lot-of-work/</a:t>
            </a:r>
            <a:r>
              <a:rPr lang="en" sz="1200"/>
              <a:t> </a:t>
            </a:r>
            <a:endParaRPr sz="1200"/>
          </a:p>
          <a:p>
            <a:pPr indent="0" lvl="0" marL="457200" rtl="0" algn="l">
              <a:spcBef>
                <a:spcPts val="1200"/>
              </a:spcBef>
              <a:spcAft>
                <a:spcPts val="1200"/>
              </a:spcAft>
              <a:buNone/>
            </a:pPr>
            <a:r>
              <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does this help?  </a:t>
            </a:r>
            <a:endParaRPr/>
          </a:p>
        </p:txBody>
      </p:sp>
      <p:sp>
        <p:nvSpPr>
          <p:cNvPr id="62" name="Google Shape;62;p14"/>
          <p:cNvSpPr txBox="1"/>
          <p:nvPr/>
        </p:nvSpPr>
        <p:spPr>
          <a:xfrm>
            <a:off x="311700" y="1094250"/>
            <a:ext cx="3000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Current worldwide </a:t>
            </a:r>
            <a:r>
              <a:rPr lang="en" sz="1200">
                <a:solidFill>
                  <a:srgbClr val="202124"/>
                </a:solidFill>
                <a:highlight>
                  <a:srgbClr val="FFFFFF"/>
                </a:highlight>
                <a:latin typeface="Roboto"/>
                <a:ea typeface="Roboto"/>
                <a:cs typeface="Roboto"/>
                <a:sym typeface="Roboto"/>
              </a:rPr>
              <a:t>prevalence</a:t>
            </a:r>
            <a:r>
              <a:rPr lang="en" sz="1200">
                <a:solidFill>
                  <a:srgbClr val="202124"/>
                </a:solidFill>
                <a:highlight>
                  <a:srgbClr val="FFFFFF"/>
                </a:highlight>
                <a:latin typeface="Roboto"/>
                <a:ea typeface="Roboto"/>
                <a:cs typeface="Roboto"/>
                <a:sym typeface="Roboto"/>
              </a:rPr>
              <a:t> of CFH is </a:t>
            </a:r>
            <a:r>
              <a:rPr b="1" lang="en" sz="1200">
                <a:solidFill>
                  <a:srgbClr val="202124"/>
                </a:solidFill>
                <a:highlight>
                  <a:srgbClr val="FFFFFF"/>
                </a:highlight>
                <a:latin typeface="Roboto"/>
                <a:ea typeface="Roboto"/>
                <a:cs typeface="Roboto"/>
                <a:sym typeface="Roboto"/>
              </a:rPr>
              <a:t>65 million cases</a:t>
            </a:r>
            <a:endParaRPr b="1"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Nearly 5 million</a:t>
            </a:r>
            <a:r>
              <a:rPr lang="en" sz="1200">
                <a:solidFill>
                  <a:srgbClr val="202124"/>
                </a:solidFill>
                <a:highlight>
                  <a:srgbClr val="FFFFFF"/>
                </a:highlight>
                <a:latin typeface="Roboto"/>
                <a:ea typeface="Roboto"/>
                <a:cs typeface="Roboto"/>
                <a:sym typeface="Roboto"/>
              </a:rPr>
              <a:t> Americans are currently living with congestive heart failure (CHF).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550,000</a:t>
            </a:r>
            <a:r>
              <a:rPr lang="en" sz="1200">
                <a:solidFill>
                  <a:srgbClr val="202124"/>
                </a:solidFill>
                <a:highlight>
                  <a:srgbClr val="FFFFFF"/>
                </a:highlight>
                <a:latin typeface="Roboto"/>
                <a:ea typeface="Roboto"/>
                <a:cs typeface="Roboto"/>
                <a:sym typeface="Roboto"/>
              </a:rPr>
              <a:t> new cases are diagnosed in the U.S. each year.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chemeClr val="lt1"/>
                </a:highlight>
                <a:latin typeface="Roboto"/>
                <a:ea typeface="Roboto"/>
                <a:cs typeface="Roboto"/>
                <a:sym typeface="Roboto"/>
              </a:rPr>
              <a:t>Projected to rise </a:t>
            </a:r>
            <a:r>
              <a:rPr lang="en" sz="1200">
                <a:solidFill>
                  <a:srgbClr val="202124"/>
                </a:solidFill>
                <a:latin typeface="Roboto"/>
                <a:ea typeface="Roboto"/>
                <a:cs typeface="Roboto"/>
                <a:sym typeface="Roboto"/>
              </a:rPr>
              <a:t>by </a:t>
            </a:r>
            <a:r>
              <a:rPr b="1" lang="en" sz="1200">
                <a:solidFill>
                  <a:srgbClr val="202124"/>
                </a:solidFill>
                <a:latin typeface="Roboto"/>
                <a:ea typeface="Roboto"/>
                <a:cs typeface="Roboto"/>
                <a:sym typeface="Roboto"/>
              </a:rPr>
              <a:t>46 percent by 2030</a:t>
            </a:r>
            <a:r>
              <a:rPr lang="en" sz="1200">
                <a:solidFill>
                  <a:srgbClr val="202124"/>
                </a:solidFill>
                <a:latin typeface="Roboto"/>
                <a:ea typeface="Roboto"/>
                <a:cs typeface="Roboto"/>
                <a:sym typeface="Roboto"/>
              </a:rPr>
              <a:t>,</a:t>
            </a:r>
            <a:r>
              <a:rPr lang="en" sz="1200">
                <a:solidFill>
                  <a:srgbClr val="202124"/>
                </a:solidFill>
                <a:highlight>
                  <a:schemeClr val="lt1"/>
                </a:highlight>
                <a:latin typeface="Roboto"/>
                <a:ea typeface="Roboto"/>
                <a:cs typeface="Roboto"/>
                <a:sym typeface="Roboto"/>
              </a:rPr>
              <a:t> </a:t>
            </a:r>
            <a:endParaRPr sz="1200">
              <a:solidFill>
                <a:srgbClr val="202124"/>
              </a:solidFill>
              <a:highlight>
                <a:schemeClr val="lt1"/>
              </a:highlight>
              <a:latin typeface="Roboto"/>
              <a:ea typeface="Roboto"/>
              <a:cs typeface="Roboto"/>
              <a:sym typeface="Roboto"/>
            </a:endParaRPr>
          </a:p>
          <a:p>
            <a:pPr indent="0" lvl="0" marL="0" rtl="0" algn="l">
              <a:spcBef>
                <a:spcPts val="0"/>
              </a:spcBef>
              <a:spcAft>
                <a:spcPts val="0"/>
              </a:spcAft>
              <a:buNone/>
            </a:pPr>
            <a:r>
              <a:rPr lang="en" sz="1200">
                <a:solidFill>
                  <a:srgbClr val="202124"/>
                </a:solidFill>
                <a:highlight>
                  <a:schemeClr val="lt1"/>
                </a:highlight>
                <a:latin typeface="Roboto"/>
                <a:ea typeface="Roboto"/>
                <a:cs typeface="Roboto"/>
                <a:sym typeface="Roboto"/>
              </a:rPr>
              <a:t>resulting in more tha</a:t>
            </a:r>
            <a:r>
              <a:rPr lang="en" sz="1200">
                <a:solidFill>
                  <a:srgbClr val="202124"/>
                </a:solidFill>
                <a:latin typeface="Roboto"/>
                <a:ea typeface="Roboto"/>
                <a:cs typeface="Roboto"/>
                <a:sym typeface="Roboto"/>
              </a:rPr>
              <a:t>n 8 million people with heart failure</a:t>
            </a:r>
            <a:endParaRPr sz="1200">
              <a:solidFill>
                <a:srgbClr val="202124"/>
              </a:solidFill>
              <a:latin typeface="Roboto"/>
              <a:ea typeface="Roboto"/>
              <a:cs typeface="Roboto"/>
              <a:sym typeface="Roboto"/>
            </a:endParaRPr>
          </a:p>
        </p:txBody>
      </p:sp>
      <p:pic>
        <p:nvPicPr>
          <p:cNvPr id="63" name="Google Shape;63;p14"/>
          <p:cNvPicPr preferRelativeResize="0"/>
          <p:nvPr/>
        </p:nvPicPr>
        <p:blipFill rotWithShape="1">
          <a:blip r:embed="rId3">
            <a:alphaModFix/>
          </a:blip>
          <a:srcRect b="0" l="14418" r="12906" t="0"/>
          <a:stretch/>
        </p:blipFill>
        <p:spPr>
          <a:xfrm>
            <a:off x="3926700" y="624874"/>
            <a:ext cx="4811051" cy="352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p:nvPr/>
        </p:nvSpPr>
        <p:spPr>
          <a:xfrm>
            <a:off x="5105700" y="927450"/>
            <a:ext cx="3119700" cy="32886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0" y="12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Competitive Landscape</a:t>
            </a:r>
            <a:endParaRPr/>
          </a:p>
        </p:txBody>
      </p:sp>
      <p:pic>
        <p:nvPicPr>
          <p:cNvPr id="70" name="Google Shape;70;p15">
            <a:hlinkClick r:id="rId3"/>
          </p:cNvPr>
          <p:cNvPicPr preferRelativeResize="0"/>
          <p:nvPr/>
        </p:nvPicPr>
        <p:blipFill>
          <a:blip r:embed="rId4">
            <a:alphaModFix/>
          </a:blip>
          <a:stretch>
            <a:fillRect/>
          </a:stretch>
        </p:blipFill>
        <p:spPr>
          <a:xfrm>
            <a:off x="387301" y="851975"/>
            <a:ext cx="3704673" cy="1884905"/>
          </a:xfrm>
          <a:prstGeom prst="rect">
            <a:avLst/>
          </a:prstGeom>
          <a:noFill/>
          <a:ln>
            <a:noFill/>
          </a:ln>
        </p:spPr>
      </p:pic>
      <p:pic>
        <p:nvPicPr>
          <p:cNvPr id="71" name="Google Shape;71;p15">
            <a:hlinkClick r:id="rId5"/>
          </p:cNvPr>
          <p:cNvPicPr preferRelativeResize="0"/>
          <p:nvPr/>
        </p:nvPicPr>
        <p:blipFill>
          <a:blip r:embed="rId6">
            <a:alphaModFix/>
          </a:blip>
          <a:stretch>
            <a:fillRect/>
          </a:stretch>
        </p:blipFill>
        <p:spPr>
          <a:xfrm>
            <a:off x="387300" y="3015825"/>
            <a:ext cx="3704674" cy="1705700"/>
          </a:xfrm>
          <a:prstGeom prst="rect">
            <a:avLst/>
          </a:prstGeom>
          <a:noFill/>
          <a:ln>
            <a:noFill/>
          </a:ln>
        </p:spPr>
      </p:pic>
      <p:sp>
        <p:nvSpPr>
          <p:cNvPr id="72" name="Google Shape;72;p15"/>
          <p:cNvSpPr txBox="1"/>
          <p:nvPr/>
        </p:nvSpPr>
        <p:spPr>
          <a:xfrm>
            <a:off x="5046600" y="1348050"/>
            <a:ext cx="3237900" cy="2447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 sz="1900"/>
              <a:t>Expensive</a:t>
            </a:r>
            <a:endParaRPr sz="1900"/>
          </a:p>
          <a:p>
            <a:pPr indent="0" lvl="0" marL="457200" rtl="0" algn="l">
              <a:spcBef>
                <a:spcPts val="0"/>
              </a:spcBef>
              <a:spcAft>
                <a:spcPts val="0"/>
              </a:spcAft>
              <a:buNone/>
            </a:pPr>
            <a:r>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Hard to transport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Manually Operated</a:t>
            </a:r>
            <a:endParaRPr sz="1900"/>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Requirements</a:t>
            </a:r>
            <a:endParaRPr/>
          </a:p>
        </p:txBody>
      </p:sp>
      <p:sp>
        <p:nvSpPr>
          <p:cNvPr id="78" name="Google Shape;78;p16"/>
          <p:cNvSpPr txBox="1"/>
          <p:nvPr>
            <p:ph idx="1" type="body"/>
          </p:nvPr>
        </p:nvSpPr>
        <p:spPr>
          <a:xfrm>
            <a:off x="311700" y="12189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Meets required elevation angles </a:t>
            </a:r>
            <a:endParaRPr sz="1900"/>
          </a:p>
          <a:p>
            <a:pPr indent="-349250" lvl="0" marL="457200" rtl="0" algn="l">
              <a:spcBef>
                <a:spcPts val="0"/>
              </a:spcBef>
              <a:spcAft>
                <a:spcPts val="0"/>
              </a:spcAft>
              <a:buSzPts val="1900"/>
              <a:buChar char="●"/>
            </a:pPr>
            <a:r>
              <a:rPr lang="en" sz="1900"/>
              <a:t>Low noise level</a:t>
            </a:r>
            <a:endParaRPr sz="1900"/>
          </a:p>
          <a:p>
            <a:pPr indent="-349250" lvl="0" marL="457200" rtl="0" algn="l">
              <a:spcBef>
                <a:spcPts val="0"/>
              </a:spcBef>
              <a:spcAft>
                <a:spcPts val="0"/>
              </a:spcAft>
              <a:buSzPts val="1900"/>
              <a:buChar char="●"/>
            </a:pPr>
            <a:r>
              <a:rPr lang="en" sz="1900"/>
              <a:t>Low Cost</a:t>
            </a:r>
            <a:endParaRPr sz="1900"/>
          </a:p>
          <a:p>
            <a:pPr indent="-349250" lvl="0" marL="457200" rtl="0" algn="l">
              <a:spcBef>
                <a:spcPts val="0"/>
              </a:spcBef>
              <a:spcAft>
                <a:spcPts val="0"/>
              </a:spcAft>
              <a:buSzPts val="1900"/>
              <a:buChar char="●"/>
            </a:pPr>
            <a:r>
              <a:rPr lang="en" sz="1900"/>
              <a:t>Transportable </a:t>
            </a:r>
            <a:endParaRPr sz="19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79" name="Google Shape;79;p16"/>
          <p:cNvPicPr preferRelativeResize="0"/>
          <p:nvPr/>
        </p:nvPicPr>
        <p:blipFill rotWithShape="1">
          <a:blip r:embed="rId3">
            <a:alphaModFix/>
          </a:blip>
          <a:srcRect b="7757" l="0" r="0" t="0"/>
          <a:stretch/>
        </p:blipFill>
        <p:spPr>
          <a:xfrm>
            <a:off x="5387375" y="1726875"/>
            <a:ext cx="3444950" cy="3177625"/>
          </a:xfrm>
          <a:prstGeom prst="rect">
            <a:avLst/>
          </a:prstGeom>
          <a:noFill/>
          <a:ln>
            <a:noFill/>
          </a:ln>
        </p:spPr>
      </p:pic>
      <p:sp>
        <p:nvSpPr>
          <p:cNvPr id="80" name="Google Shape;80;p16"/>
          <p:cNvSpPr/>
          <p:nvPr/>
        </p:nvSpPr>
        <p:spPr>
          <a:xfrm>
            <a:off x="4351925" y="3374450"/>
            <a:ext cx="1236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Resting</a:t>
            </a:r>
            <a:endParaRPr/>
          </a:p>
        </p:txBody>
      </p:sp>
      <p:sp>
        <p:nvSpPr>
          <p:cNvPr id="81" name="Google Shape;81;p16"/>
          <p:cNvSpPr/>
          <p:nvPr/>
        </p:nvSpPr>
        <p:spPr>
          <a:xfrm>
            <a:off x="4351925" y="4062675"/>
            <a:ext cx="12363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Raised</a:t>
            </a:r>
            <a:endParaRPr/>
          </a:p>
        </p:txBody>
      </p:sp>
      <p:pic>
        <p:nvPicPr>
          <p:cNvPr descr="4,661 Mute Button Stock Photos, Pictures &amp; Royalty-Free ..." id="82" name="Google Shape;82;p16"/>
          <p:cNvPicPr preferRelativeResize="0"/>
          <p:nvPr/>
        </p:nvPicPr>
        <p:blipFill>
          <a:blip r:embed="rId4">
            <a:alphaModFix/>
          </a:blip>
          <a:stretch>
            <a:fillRect/>
          </a:stretch>
        </p:blipFill>
        <p:spPr>
          <a:xfrm>
            <a:off x="2490188" y="3374450"/>
            <a:ext cx="1544200" cy="1544200"/>
          </a:xfrm>
          <a:prstGeom prst="rect">
            <a:avLst/>
          </a:prstGeom>
          <a:noFill/>
          <a:ln>
            <a:noFill/>
          </a:ln>
        </p:spPr>
      </p:pic>
      <p:pic>
        <p:nvPicPr>
          <p:cNvPr descr="Suitcase Heart Sticker Travel Black White Stock Vector (Royalty Free)  1480391690 | Shutterstock" id="83" name="Google Shape;83;p16"/>
          <p:cNvPicPr preferRelativeResize="0"/>
          <p:nvPr/>
        </p:nvPicPr>
        <p:blipFill rotWithShape="1">
          <a:blip r:embed="rId5">
            <a:alphaModFix/>
          </a:blip>
          <a:srcRect b="9288" l="0" r="0" t="0"/>
          <a:stretch/>
        </p:blipFill>
        <p:spPr>
          <a:xfrm>
            <a:off x="311700" y="3078250"/>
            <a:ext cx="1860975" cy="1826250"/>
          </a:xfrm>
          <a:prstGeom prst="rect">
            <a:avLst/>
          </a:prstGeom>
          <a:noFill/>
          <a:ln>
            <a:noFill/>
          </a:ln>
        </p:spPr>
      </p:pic>
      <p:pic>
        <p:nvPicPr>
          <p:cNvPr descr="Cost cut black icon stock vector. Illustration of graphic - 156481186" id="84" name="Google Shape;84;p16"/>
          <p:cNvPicPr preferRelativeResize="0"/>
          <p:nvPr/>
        </p:nvPicPr>
        <p:blipFill>
          <a:blip r:embed="rId6">
            <a:alphaModFix/>
          </a:blip>
          <a:stretch>
            <a:fillRect/>
          </a:stretch>
        </p:blipFill>
        <p:spPr>
          <a:xfrm>
            <a:off x="6252600" y="445025"/>
            <a:ext cx="1714500" cy="1714500"/>
          </a:xfrm>
          <a:prstGeom prst="rect">
            <a:avLst/>
          </a:prstGeom>
          <a:noFill/>
          <a:ln>
            <a:noFill/>
          </a:ln>
        </p:spPr>
      </p:pic>
      <p:sp>
        <p:nvSpPr>
          <p:cNvPr id="85" name="Google Shape;85;p16"/>
          <p:cNvSpPr txBox="1"/>
          <p:nvPr/>
        </p:nvSpPr>
        <p:spPr>
          <a:xfrm>
            <a:off x="4034400" y="3236575"/>
            <a:ext cx="15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15-30 degrees</a:t>
            </a:r>
            <a:endParaRPr/>
          </a:p>
        </p:txBody>
      </p:sp>
      <p:sp>
        <p:nvSpPr>
          <p:cNvPr id="86" name="Google Shape;86;p16"/>
          <p:cNvSpPr txBox="1"/>
          <p:nvPr/>
        </p:nvSpPr>
        <p:spPr>
          <a:xfrm>
            <a:off x="4034400" y="3946450"/>
            <a:ext cx="154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40-55 degrees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29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Proposed Solution</a:t>
            </a:r>
            <a:endParaRPr sz="3500"/>
          </a:p>
          <a:p>
            <a:pPr indent="0" lvl="0" marL="0" rtl="0" algn="l">
              <a:spcBef>
                <a:spcPts val="0"/>
              </a:spcBef>
              <a:spcAft>
                <a:spcPts val="0"/>
              </a:spcAft>
              <a:buNone/>
            </a:pPr>
            <a:r>
              <a:t/>
            </a:r>
            <a:endParaRPr/>
          </a:p>
        </p:txBody>
      </p:sp>
      <p:sp>
        <p:nvSpPr>
          <p:cNvPr id="92" name="Google Shape;92;p17"/>
          <p:cNvSpPr txBox="1"/>
          <p:nvPr>
            <p:ph idx="1" type="body"/>
          </p:nvPr>
        </p:nvSpPr>
        <p:spPr>
          <a:xfrm>
            <a:off x="311700" y="863550"/>
            <a:ext cx="4452600" cy="2346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2000">
                <a:solidFill>
                  <a:schemeClr val="dk1"/>
                </a:solidFill>
              </a:rPr>
              <a:t>Sensing Options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Heart rate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highlight>
                  <a:srgbClr val="00FF00"/>
                </a:highlight>
              </a:rPr>
              <a:t>Blood Oxygen Saturation</a:t>
            </a:r>
            <a:endParaRPr sz="2000">
              <a:solidFill>
                <a:schemeClr val="dk1"/>
              </a:solidFill>
              <a:highlight>
                <a:srgbClr val="00FF00"/>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Snoring / Wheezing </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highlight>
                  <a:srgbClr val="00FF00"/>
                </a:highlight>
              </a:rPr>
              <a:t>Respiratory Sensing Strap</a:t>
            </a:r>
            <a:endParaRPr sz="2000">
              <a:solidFill>
                <a:schemeClr val="dk1"/>
              </a:solidFill>
              <a:highlight>
                <a:srgbClr val="00FF00"/>
              </a:highlight>
            </a:endParaRPr>
          </a:p>
          <a:p>
            <a:pPr indent="0" lvl="0" marL="0" rtl="0" algn="l">
              <a:spcBef>
                <a:spcPts val="0"/>
              </a:spcBef>
              <a:spcAft>
                <a:spcPts val="1200"/>
              </a:spcAft>
              <a:buNone/>
            </a:pPr>
            <a:r>
              <a:t/>
            </a:r>
            <a:endParaRPr>
              <a:solidFill>
                <a:srgbClr val="000000"/>
              </a:solidFill>
            </a:endParaRPr>
          </a:p>
        </p:txBody>
      </p:sp>
      <p:pic>
        <p:nvPicPr>
          <p:cNvPr id="93" name="Google Shape;93;p17"/>
          <p:cNvPicPr preferRelativeResize="0"/>
          <p:nvPr/>
        </p:nvPicPr>
        <p:blipFill>
          <a:blip r:embed="rId3">
            <a:alphaModFix/>
          </a:blip>
          <a:stretch>
            <a:fillRect/>
          </a:stretch>
        </p:blipFill>
        <p:spPr>
          <a:xfrm rot="-2699978">
            <a:off x="1583073" y="3031333"/>
            <a:ext cx="1349202" cy="1062508"/>
          </a:xfrm>
          <a:prstGeom prst="rect">
            <a:avLst/>
          </a:prstGeom>
          <a:noFill/>
          <a:ln>
            <a:noFill/>
          </a:ln>
        </p:spPr>
      </p:pic>
      <p:pic>
        <p:nvPicPr>
          <p:cNvPr id="94" name="Google Shape;94;p17"/>
          <p:cNvPicPr preferRelativeResize="0"/>
          <p:nvPr/>
        </p:nvPicPr>
        <p:blipFill>
          <a:blip r:embed="rId4">
            <a:alphaModFix/>
          </a:blip>
          <a:stretch>
            <a:fillRect/>
          </a:stretch>
        </p:blipFill>
        <p:spPr>
          <a:xfrm>
            <a:off x="2651202" y="3987302"/>
            <a:ext cx="1168900" cy="748091"/>
          </a:xfrm>
          <a:prstGeom prst="rect">
            <a:avLst/>
          </a:prstGeom>
          <a:noFill/>
          <a:ln>
            <a:noFill/>
          </a:ln>
        </p:spPr>
      </p:pic>
      <p:pic>
        <p:nvPicPr>
          <p:cNvPr id="95" name="Google Shape;95;p17"/>
          <p:cNvPicPr preferRelativeResize="0"/>
          <p:nvPr/>
        </p:nvPicPr>
        <p:blipFill>
          <a:blip r:embed="rId5">
            <a:alphaModFix/>
          </a:blip>
          <a:stretch>
            <a:fillRect/>
          </a:stretch>
        </p:blipFill>
        <p:spPr>
          <a:xfrm>
            <a:off x="311700" y="3512975"/>
            <a:ext cx="1376000" cy="1376000"/>
          </a:xfrm>
          <a:prstGeom prst="rect">
            <a:avLst/>
          </a:prstGeom>
          <a:noFill/>
          <a:ln>
            <a:noFill/>
          </a:ln>
        </p:spPr>
      </p:pic>
      <p:sp>
        <p:nvSpPr>
          <p:cNvPr id="96" name="Google Shape;96;p17"/>
          <p:cNvSpPr txBox="1"/>
          <p:nvPr>
            <p:ph idx="2" type="body"/>
          </p:nvPr>
        </p:nvSpPr>
        <p:spPr>
          <a:xfrm>
            <a:off x="4764300" y="328500"/>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2000">
                <a:solidFill>
                  <a:schemeClr val="dk1"/>
                </a:solidFill>
              </a:rPr>
              <a:t>Actuation Options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Inflatable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highlight>
                  <a:srgbClr val="00FF00"/>
                </a:highlight>
              </a:rPr>
              <a:t>Electrical Linear Actuator</a:t>
            </a:r>
            <a:endParaRPr sz="2000">
              <a:solidFill>
                <a:schemeClr val="dk1"/>
              </a:solidFill>
              <a:highlight>
                <a:srgbClr val="00FF00"/>
              </a:highlight>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Pneumatic Actuator</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 sz="2000">
                <a:solidFill>
                  <a:schemeClr val="dk1"/>
                </a:solidFill>
              </a:rPr>
              <a:t>Electrical Motor</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1200"/>
              </a:spcAft>
              <a:buNone/>
            </a:pPr>
            <a:r>
              <a:t/>
            </a:r>
            <a:endParaRPr/>
          </a:p>
        </p:txBody>
      </p:sp>
      <p:pic>
        <p:nvPicPr>
          <p:cNvPr id="97" name="Google Shape;97;p17"/>
          <p:cNvPicPr preferRelativeResize="0"/>
          <p:nvPr/>
        </p:nvPicPr>
        <p:blipFill>
          <a:blip r:embed="rId6">
            <a:alphaModFix/>
          </a:blip>
          <a:stretch>
            <a:fillRect/>
          </a:stretch>
        </p:blipFill>
        <p:spPr>
          <a:xfrm>
            <a:off x="4311600" y="2380488"/>
            <a:ext cx="4452601" cy="23641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model</a:t>
            </a:r>
            <a:endParaRPr/>
          </a:p>
        </p:txBody>
      </p:sp>
      <p:pic>
        <p:nvPicPr>
          <p:cNvPr id="103" name="Google Shape;103;p18"/>
          <p:cNvPicPr preferRelativeResize="0"/>
          <p:nvPr/>
        </p:nvPicPr>
        <p:blipFill>
          <a:blip r:embed="rId3">
            <a:alphaModFix/>
          </a:blip>
          <a:stretch>
            <a:fillRect/>
          </a:stretch>
        </p:blipFill>
        <p:spPr>
          <a:xfrm>
            <a:off x="311700" y="1082975"/>
            <a:ext cx="4192776" cy="3427800"/>
          </a:xfrm>
          <a:prstGeom prst="rect">
            <a:avLst/>
          </a:prstGeom>
          <a:noFill/>
          <a:ln>
            <a:noFill/>
          </a:ln>
        </p:spPr>
      </p:pic>
      <p:pic>
        <p:nvPicPr>
          <p:cNvPr id="104" name="Google Shape;104;p18" title="Pillavate.mp4">
            <a:hlinkClick r:id="rId4"/>
          </p:cNvPr>
          <p:cNvPicPr preferRelativeResize="0"/>
          <p:nvPr/>
        </p:nvPicPr>
        <p:blipFill>
          <a:blip r:embed="rId5">
            <a:alphaModFix/>
          </a:blip>
          <a:stretch>
            <a:fillRect/>
          </a:stretch>
        </p:blipFill>
        <p:spPr>
          <a:xfrm>
            <a:off x="4656876" y="1170125"/>
            <a:ext cx="4334724" cy="32510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flow</a:t>
            </a:r>
            <a:endParaRPr/>
          </a:p>
        </p:txBody>
      </p:sp>
      <p:sp>
        <p:nvSpPr>
          <p:cNvPr id="110" name="Google Shape;110;p19"/>
          <p:cNvSpPr txBox="1"/>
          <p:nvPr/>
        </p:nvSpPr>
        <p:spPr>
          <a:xfrm>
            <a:off x="2486850" y="1421700"/>
            <a:ext cx="9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1" name="Google Shape;111;p19"/>
          <p:cNvPicPr preferRelativeResize="0"/>
          <p:nvPr/>
        </p:nvPicPr>
        <p:blipFill>
          <a:blip r:embed="rId3">
            <a:alphaModFix/>
          </a:blip>
          <a:stretch>
            <a:fillRect/>
          </a:stretch>
        </p:blipFill>
        <p:spPr>
          <a:xfrm>
            <a:off x="3623525" y="38100"/>
            <a:ext cx="3263552" cy="5067300"/>
          </a:xfrm>
          <a:prstGeom prst="rect">
            <a:avLst/>
          </a:prstGeom>
          <a:noFill/>
          <a:ln>
            <a:noFill/>
          </a:ln>
        </p:spPr>
      </p:pic>
      <p:pic>
        <p:nvPicPr>
          <p:cNvPr id="112" name="Google Shape;112;p19"/>
          <p:cNvPicPr preferRelativeResize="0"/>
          <p:nvPr/>
        </p:nvPicPr>
        <p:blipFill>
          <a:blip r:embed="rId4">
            <a:alphaModFix/>
          </a:blip>
          <a:stretch>
            <a:fillRect/>
          </a:stretch>
        </p:blipFill>
        <p:spPr>
          <a:xfrm>
            <a:off x="283600" y="3609875"/>
            <a:ext cx="3389551" cy="732300"/>
          </a:xfrm>
          <a:prstGeom prst="rect">
            <a:avLst/>
          </a:prstGeom>
          <a:noFill/>
          <a:ln>
            <a:noFill/>
          </a:ln>
        </p:spPr>
      </p:pic>
      <p:pic>
        <p:nvPicPr>
          <p:cNvPr id="113" name="Google Shape;113;p19"/>
          <p:cNvPicPr preferRelativeResize="0"/>
          <p:nvPr/>
        </p:nvPicPr>
        <p:blipFill>
          <a:blip r:embed="rId5">
            <a:alphaModFix/>
          </a:blip>
          <a:stretch>
            <a:fillRect/>
          </a:stretch>
        </p:blipFill>
        <p:spPr>
          <a:xfrm>
            <a:off x="363525" y="1421700"/>
            <a:ext cx="2584950" cy="876900"/>
          </a:xfrm>
          <a:prstGeom prst="rect">
            <a:avLst/>
          </a:prstGeom>
          <a:noFill/>
          <a:ln>
            <a:noFill/>
          </a:ln>
        </p:spPr>
      </p:pic>
      <p:pic>
        <p:nvPicPr>
          <p:cNvPr id="114" name="Google Shape;114;p19"/>
          <p:cNvPicPr preferRelativeResize="0"/>
          <p:nvPr/>
        </p:nvPicPr>
        <p:blipFill>
          <a:blip r:embed="rId6">
            <a:alphaModFix/>
          </a:blip>
          <a:stretch>
            <a:fillRect/>
          </a:stretch>
        </p:blipFill>
        <p:spPr>
          <a:xfrm>
            <a:off x="283610" y="2571750"/>
            <a:ext cx="2744770"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160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Actual model</a:t>
            </a:r>
            <a:endParaRPr/>
          </a:p>
        </p:txBody>
      </p:sp>
      <p:pic>
        <p:nvPicPr>
          <p:cNvPr id="120" name="Google Shape;120;p20"/>
          <p:cNvPicPr preferRelativeResize="0"/>
          <p:nvPr/>
        </p:nvPicPr>
        <p:blipFill>
          <a:blip r:embed="rId3">
            <a:alphaModFix/>
          </a:blip>
          <a:stretch>
            <a:fillRect/>
          </a:stretch>
        </p:blipFill>
        <p:spPr>
          <a:xfrm>
            <a:off x="4274275" y="1287800"/>
            <a:ext cx="4558025" cy="2567900"/>
          </a:xfrm>
          <a:prstGeom prst="rect">
            <a:avLst/>
          </a:prstGeom>
          <a:noFill/>
          <a:ln cap="flat" cmpd="sng" w="114300">
            <a:solidFill>
              <a:schemeClr val="dk1"/>
            </a:solidFill>
            <a:prstDash val="solid"/>
            <a:round/>
            <a:headEnd len="sm" w="sm" type="none"/>
            <a:tailEnd len="sm" w="sm" type="none"/>
          </a:ln>
        </p:spPr>
      </p:pic>
      <p:sp>
        <p:nvSpPr>
          <p:cNvPr id="121" name="Google Shape;121;p20"/>
          <p:cNvSpPr txBox="1"/>
          <p:nvPr/>
        </p:nvSpPr>
        <p:spPr>
          <a:xfrm>
            <a:off x="3143513" y="3988300"/>
            <a:ext cx="695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“It is </a:t>
            </a:r>
            <a:r>
              <a:rPr i="1" lang="en" sz="2000"/>
              <a:t>surprisingly comfortable</a:t>
            </a:r>
            <a:r>
              <a:rPr lang="en" sz="2000"/>
              <a:t>” -Eva</a:t>
            </a:r>
            <a:endParaRPr sz="2000"/>
          </a:p>
        </p:txBody>
      </p:sp>
      <p:sp>
        <p:nvSpPr>
          <p:cNvPr id="122" name="Google Shape;122;p20"/>
          <p:cNvSpPr txBox="1"/>
          <p:nvPr>
            <p:ph idx="1" type="body"/>
          </p:nvPr>
        </p:nvSpPr>
        <p:spPr>
          <a:xfrm>
            <a:off x="311700" y="1098975"/>
            <a:ext cx="3440100" cy="3564600"/>
          </a:xfrm>
          <a:prstGeom prst="rect">
            <a:avLst/>
          </a:prstGeom>
          <a:solidFill>
            <a:srgbClr val="FFF2CC"/>
          </a:solidFill>
          <a:ln cap="flat" cmpd="sng" w="7620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a:t>Luxury Design</a:t>
            </a:r>
            <a:endParaRPr b="1"/>
          </a:p>
          <a:p>
            <a:pPr indent="0" lvl="0" marL="0" rtl="0" algn="ctr">
              <a:spcBef>
                <a:spcPts val="1200"/>
              </a:spcBef>
              <a:spcAft>
                <a:spcPts val="0"/>
              </a:spcAft>
              <a:buClr>
                <a:schemeClr val="dk1"/>
              </a:buClr>
              <a:buSzPts val="1100"/>
              <a:buFont typeface="Arial"/>
              <a:buNone/>
            </a:pPr>
            <a:r>
              <a:rPr b="1" lang="en"/>
              <a:t>Affordable</a:t>
            </a:r>
            <a:endParaRPr b="1"/>
          </a:p>
          <a:p>
            <a:pPr indent="0" lvl="0" marL="0" rtl="0" algn="ctr">
              <a:spcBef>
                <a:spcPts val="1200"/>
              </a:spcBef>
              <a:spcAft>
                <a:spcPts val="0"/>
              </a:spcAft>
              <a:buClr>
                <a:schemeClr val="dk1"/>
              </a:buClr>
              <a:buSzPts val="1100"/>
              <a:buFont typeface="Arial"/>
              <a:buNone/>
            </a:pPr>
            <a:r>
              <a:rPr b="1" lang="en"/>
              <a:t>Extreme Comfort</a:t>
            </a:r>
            <a:endParaRPr b="1"/>
          </a:p>
          <a:p>
            <a:pPr indent="0" lvl="0" marL="0" rtl="0" algn="ctr">
              <a:spcBef>
                <a:spcPts val="1200"/>
              </a:spcBef>
              <a:spcAft>
                <a:spcPts val="0"/>
              </a:spcAft>
              <a:buClr>
                <a:schemeClr val="dk1"/>
              </a:buClr>
              <a:buSzPts val="1100"/>
              <a:buFont typeface="Arial"/>
              <a:buNone/>
            </a:pPr>
            <a:r>
              <a:rPr b="1" lang="en"/>
              <a:t>Satisfaction Guaranteed</a:t>
            </a:r>
            <a:endParaRPr b="1"/>
          </a:p>
          <a:p>
            <a:pPr indent="0" lvl="0" marL="0" rtl="0" algn="ctr">
              <a:spcBef>
                <a:spcPts val="1200"/>
              </a:spcBef>
              <a:spcAft>
                <a:spcPts val="0"/>
              </a:spcAft>
              <a:buClr>
                <a:schemeClr val="dk1"/>
              </a:buClr>
              <a:buSzPts val="1100"/>
              <a:buFont typeface="Arial"/>
              <a:buNone/>
            </a:pPr>
            <a:r>
              <a:rPr b="1" lang="en"/>
              <a:t>Made in the USA</a:t>
            </a:r>
            <a:endParaRPr b="1"/>
          </a:p>
          <a:p>
            <a:pPr indent="0" lvl="0" marL="0" rtl="0" algn="ctr">
              <a:spcBef>
                <a:spcPts val="1200"/>
              </a:spcBef>
              <a:spcAft>
                <a:spcPts val="0"/>
              </a:spcAft>
              <a:buClr>
                <a:schemeClr val="dk1"/>
              </a:buClr>
              <a:buSzPts val="1100"/>
              <a:buFont typeface="Arial"/>
              <a:buNone/>
            </a:pPr>
            <a:r>
              <a:rPr b="1" lang="en"/>
              <a:t>Highest-Quality Materials</a:t>
            </a:r>
            <a:endParaRPr b="1"/>
          </a:p>
          <a:p>
            <a:pPr indent="0" lvl="0" marL="0" rtl="0" algn="ctr">
              <a:spcBef>
                <a:spcPts val="1200"/>
              </a:spcBef>
              <a:spcAft>
                <a:spcPts val="1200"/>
              </a:spcAft>
              <a:buClr>
                <a:schemeClr val="dk1"/>
              </a:buClr>
              <a:buSzPts val="1100"/>
              <a:buFont typeface="Arial"/>
              <a:buNone/>
            </a:pPr>
            <a:r>
              <a:rPr b="1" lang="en"/>
              <a:t>100% Unpaid Student Labor</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28" name="Google Shape;128;p21"/>
          <p:cNvPicPr preferRelativeResize="0"/>
          <p:nvPr/>
        </p:nvPicPr>
        <p:blipFill>
          <a:blip r:embed="rId3">
            <a:alphaModFix/>
          </a:blip>
          <a:stretch>
            <a:fillRect/>
          </a:stretch>
        </p:blipFill>
        <p:spPr>
          <a:xfrm>
            <a:off x="6067750" y="2720825"/>
            <a:ext cx="4057650" cy="2286000"/>
          </a:xfrm>
          <a:prstGeom prst="rect">
            <a:avLst/>
          </a:prstGeom>
          <a:noFill/>
          <a:ln cap="flat" cmpd="sng" w="114300">
            <a:solidFill>
              <a:schemeClr val="dk1"/>
            </a:solidFill>
            <a:prstDash val="solid"/>
            <a:round/>
            <a:headEnd len="sm" w="sm" type="none"/>
            <a:tailEnd len="sm" w="sm" type="none"/>
          </a:ln>
        </p:spPr>
      </p:pic>
      <p:pic>
        <p:nvPicPr>
          <p:cNvPr id="129" name="Google Shape;129;p21"/>
          <p:cNvPicPr preferRelativeResize="0"/>
          <p:nvPr/>
        </p:nvPicPr>
        <p:blipFill>
          <a:blip r:embed="rId4">
            <a:alphaModFix/>
          </a:blip>
          <a:stretch>
            <a:fillRect/>
          </a:stretch>
        </p:blipFill>
        <p:spPr>
          <a:xfrm>
            <a:off x="5809125" y="211850"/>
            <a:ext cx="4057650" cy="2286000"/>
          </a:xfrm>
          <a:prstGeom prst="rect">
            <a:avLst/>
          </a:prstGeom>
          <a:noFill/>
          <a:ln cap="flat" cmpd="sng" w="114300">
            <a:solidFill>
              <a:schemeClr val="dk1"/>
            </a:solidFill>
            <a:prstDash val="solid"/>
            <a:round/>
            <a:headEnd len="sm" w="sm" type="none"/>
            <a:tailEnd len="sm" w="sm" type="none"/>
          </a:ln>
        </p:spPr>
      </p:pic>
      <p:pic>
        <p:nvPicPr>
          <p:cNvPr id="130" name="Google Shape;130;p21"/>
          <p:cNvPicPr preferRelativeResize="0"/>
          <p:nvPr/>
        </p:nvPicPr>
        <p:blipFill rotWithShape="1">
          <a:blip r:embed="rId5">
            <a:alphaModFix/>
          </a:blip>
          <a:srcRect b="0" l="0" r="3100" t="0"/>
          <a:stretch/>
        </p:blipFill>
        <p:spPr>
          <a:xfrm>
            <a:off x="311700" y="1366625"/>
            <a:ext cx="4275652" cy="2410249"/>
          </a:xfrm>
          <a:prstGeom prst="rect">
            <a:avLst/>
          </a:prstGeom>
          <a:noFill/>
          <a:ln cap="flat" cmpd="sng" w="114300">
            <a:solidFill>
              <a:schemeClr val="dk1"/>
            </a:solidFill>
            <a:prstDash val="solid"/>
            <a:round/>
            <a:headEnd len="sm" w="sm" type="none"/>
            <a:tailEnd len="sm" w="sm" type="none"/>
          </a:ln>
        </p:spPr>
      </p:pic>
      <p:cxnSp>
        <p:nvCxnSpPr>
          <p:cNvPr id="131" name="Google Shape;131;p21"/>
          <p:cNvCxnSpPr/>
          <p:nvPr/>
        </p:nvCxnSpPr>
        <p:spPr>
          <a:xfrm flipH="1" rot="10800000">
            <a:off x="1041200" y="3270750"/>
            <a:ext cx="1541100" cy="9000"/>
          </a:xfrm>
          <a:prstGeom prst="straightConnector1">
            <a:avLst/>
          </a:prstGeom>
          <a:noFill/>
          <a:ln cap="flat" cmpd="sng" w="38100">
            <a:solidFill>
              <a:schemeClr val="accent4"/>
            </a:solidFill>
            <a:prstDash val="solid"/>
            <a:round/>
            <a:headEnd len="med" w="med" type="none"/>
            <a:tailEnd len="med" w="med" type="none"/>
          </a:ln>
        </p:spPr>
      </p:cxnSp>
      <p:cxnSp>
        <p:nvCxnSpPr>
          <p:cNvPr id="132" name="Google Shape;132;p21"/>
          <p:cNvCxnSpPr/>
          <p:nvPr/>
        </p:nvCxnSpPr>
        <p:spPr>
          <a:xfrm flipH="1" rot="10800000">
            <a:off x="2582300" y="2228250"/>
            <a:ext cx="208200" cy="1051500"/>
          </a:xfrm>
          <a:prstGeom prst="straightConnector1">
            <a:avLst/>
          </a:prstGeom>
          <a:noFill/>
          <a:ln cap="flat" cmpd="sng" w="38100">
            <a:solidFill>
              <a:schemeClr val="accent4"/>
            </a:solidFill>
            <a:prstDash val="solid"/>
            <a:round/>
            <a:headEnd len="med" w="med" type="none"/>
            <a:tailEnd len="med" w="med" type="none"/>
          </a:ln>
        </p:spPr>
      </p:cxnSp>
      <p:cxnSp>
        <p:nvCxnSpPr>
          <p:cNvPr id="133" name="Google Shape;133;p21"/>
          <p:cNvCxnSpPr/>
          <p:nvPr/>
        </p:nvCxnSpPr>
        <p:spPr>
          <a:xfrm>
            <a:off x="2790500" y="2237250"/>
            <a:ext cx="1790700" cy="12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